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  <p:defaultTextStyle>
    <a:lvl1pPr defTabSz="457200">
      <a:defRPr>
        <a:latin typeface="Franklin Gothic Book"/>
        <a:ea typeface="Franklin Gothic Book"/>
        <a:cs typeface="Franklin Gothic Book"/>
        <a:sym typeface="Franklin Gothic Book"/>
      </a:defRPr>
    </a:lvl1pPr>
    <a:lvl2pPr indent="457200" defTabSz="457200">
      <a:defRPr>
        <a:latin typeface="Franklin Gothic Book"/>
        <a:ea typeface="Franklin Gothic Book"/>
        <a:cs typeface="Franklin Gothic Book"/>
        <a:sym typeface="Franklin Gothic Book"/>
      </a:defRPr>
    </a:lvl2pPr>
    <a:lvl3pPr indent="914400" defTabSz="457200">
      <a:defRPr>
        <a:latin typeface="Franklin Gothic Book"/>
        <a:ea typeface="Franklin Gothic Book"/>
        <a:cs typeface="Franklin Gothic Book"/>
        <a:sym typeface="Franklin Gothic Book"/>
      </a:defRPr>
    </a:lvl3pPr>
    <a:lvl4pPr indent="1371600" defTabSz="457200">
      <a:defRPr>
        <a:latin typeface="Franklin Gothic Book"/>
        <a:ea typeface="Franklin Gothic Book"/>
        <a:cs typeface="Franklin Gothic Book"/>
        <a:sym typeface="Franklin Gothic Book"/>
      </a:defRPr>
    </a:lvl4pPr>
    <a:lvl5pPr indent="1828800" defTabSz="457200">
      <a:defRPr>
        <a:latin typeface="Franklin Gothic Book"/>
        <a:ea typeface="Franklin Gothic Book"/>
        <a:cs typeface="Franklin Gothic Book"/>
        <a:sym typeface="Franklin Gothic Book"/>
      </a:defRPr>
    </a:lvl5pPr>
    <a:lvl6pPr indent="2286000" defTabSz="457200">
      <a:defRPr>
        <a:latin typeface="Franklin Gothic Book"/>
        <a:ea typeface="Franklin Gothic Book"/>
        <a:cs typeface="Franklin Gothic Book"/>
        <a:sym typeface="Franklin Gothic Book"/>
      </a:defRPr>
    </a:lvl6pPr>
    <a:lvl7pPr indent="2743200" defTabSz="457200">
      <a:defRPr>
        <a:latin typeface="Franklin Gothic Book"/>
        <a:ea typeface="Franklin Gothic Book"/>
        <a:cs typeface="Franklin Gothic Book"/>
        <a:sym typeface="Franklin Gothic Book"/>
      </a:defRPr>
    </a:lvl7pPr>
    <a:lvl8pPr indent="3200400" defTabSz="457200">
      <a:defRPr>
        <a:latin typeface="Franklin Gothic Book"/>
        <a:ea typeface="Franklin Gothic Book"/>
        <a:cs typeface="Franklin Gothic Book"/>
        <a:sym typeface="Franklin Gothic Book"/>
      </a:defRPr>
    </a:lvl8pPr>
    <a:lvl9pPr indent="3657600" defTabSz="457200">
      <a:defRPr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DEEE"/>
          </a:solidFill>
        </a:fill>
      </a:tcStyle>
    </a:wholeTbl>
    <a:band2H>
      <a:tcTxStyle b="def" i="def"/>
      <a:tcStyle>
        <a:tcBdr/>
        <a:fill>
          <a:solidFill>
            <a:srgbClr val="EAEFF7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DBE1"/>
          </a:solidFill>
        </a:fill>
      </a:tcStyle>
    </a:wholeTbl>
    <a:band2H>
      <a:tcTxStyle b="def" i="def"/>
      <a:tcStyle>
        <a:tcBdr/>
        <a:fill>
          <a:solidFill>
            <a:srgbClr val="ECEEF1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29DD1"/>
          </a:solidFill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29DD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Homeless people have to walk long distances to get WIFI access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Get a student for the audience ask for his phone and ask him couple of questions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WHEN WAS THE LAST TIME YOU SPEND ONE DAY OR MORE WITHOUT A PHONE?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WHAT DO you use YOUR PHONE FOR?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3186952" y="268288"/>
            <a:ext cx="5669281" cy="3900300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68940" y="268287"/>
            <a:ext cx="182881" cy="3886855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3200400" y="2494429"/>
            <a:ext cx="5458968" cy="276318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3200400" y="5257800"/>
            <a:ext cx="5458968" cy="1600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subtitle style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xfrm>
            <a:off x="8256493" y="6412668"/>
            <a:ext cx="685801" cy="252489"/>
          </a:xfrm>
          <a:prstGeom prst="rect">
            <a:avLst/>
          </a:prstGeom>
        </p:spPr>
        <p:txBody>
          <a:bodyPr/>
          <a:lstStyle>
            <a:lvl1pPr defTabSz="914400">
              <a:defRPr sz="1100">
                <a:solidFill>
                  <a:srgbClr val="5C64B7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457198" y="0"/>
            <a:ext cx="7391402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4282440" y="2214561"/>
            <a:ext cx="3566160" cy="363474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Click to edit Master text styles</a:t>
            </a:r>
            <a:endParaRPr>
              <a:solidFill>
                <a:srgbClr val="242852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Second level</a:t>
            </a:r>
            <a:endParaRPr>
              <a:solidFill>
                <a:srgbClr val="242852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Third level</a:t>
            </a:r>
            <a:endParaRPr>
              <a:solidFill>
                <a:srgbClr val="242852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Fourth level</a:t>
            </a:r>
            <a:endParaRPr>
              <a:solidFill>
                <a:srgbClr val="242852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xfrm>
            <a:off x="457198" y="0"/>
            <a:ext cx="7391402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4282440" y="2214561"/>
            <a:ext cx="3566160" cy="363474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Click to edit Master text styles</a:t>
            </a:r>
            <a:endParaRPr>
              <a:solidFill>
                <a:srgbClr val="242852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Second level</a:t>
            </a:r>
            <a:endParaRPr>
              <a:solidFill>
                <a:srgbClr val="242852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Third level</a:t>
            </a:r>
            <a:endParaRPr>
              <a:solidFill>
                <a:srgbClr val="242852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Fourth level</a:t>
            </a:r>
            <a:endParaRPr>
              <a:solidFill>
                <a:srgbClr val="242852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457198" y="0"/>
            <a:ext cx="3566161" cy="2030507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4762051" y="990600"/>
            <a:ext cx="3566161" cy="586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Click to edit Master text styles</a:t>
            </a:r>
            <a:endParaRPr>
              <a:solidFill>
                <a:srgbClr val="242852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Second level</a:t>
            </a:r>
            <a:endParaRPr>
              <a:solidFill>
                <a:srgbClr val="242852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Third level</a:t>
            </a:r>
            <a:endParaRPr>
              <a:solidFill>
                <a:srgbClr val="242852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Fourth level</a:t>
            </a:r>
            <a:endParaRPr>
              <a:solidFill>
                <a:srgbClr val="242852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746811" y="268288"/>
            <a:ext cx="4114801" cy="566929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457198" y="0"/>
            <a:ext cx="3566161" cy="2030507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57198" y="2057400"/>
            <a:ext cx="3566161" cy="4800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text styles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216775" y="268288"/>
            <a:ext cx="1639456" cy="363931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58787" y="2552700"/>
            <a:ext cx="6477001" cy="2281238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458787" y="4840940"/>
            <a:ext cx="6475414" cy="2017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text styles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8135470" y="268288"/>
            <a:ext cx="720762" cy="363931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458787" y="2552700"/>
            <a:ext cx="6477001" cy="2281238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xfrm>
            <a:off x="458787" y="4840940"/>
            <a:ext cx="6475414" cy="2017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text styles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7212106" y="268287"/>
            <a:ext cx="1645921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457198" y="0"/>
            <a:ext cx="6508379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457198" y="2209800"/>
            <a:ext cx="6508379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Click to edit Master text styles</a:t>
            </a:r>
            <a:endParaRPr sz="2000">
              <a:solidFill>
                <a:srgbClr val="24285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Second level</a:t>
            </a:r>
            <a:endParaRPr sz="2000">
              <a:solidFill>
                <a:srgbClr val="242852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Third level</a:t>
            </a:r>
            <a:endParaRPr sz="2000">
              <a:solidFill>
                <a:srgbClr val="242852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Fourth level</a:t>
            </a:r>
            <a:endParaRPr sz="2000">
              <a:solidFill>
                <a:srgbClr val="242852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Click to edit Master text styles</a:t>
            </a:r>
            <a:endParaRPr sz="2000">
              <a:solidFill>
                <a:srgbClr val="24285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Second level</a:t>
            </a:r>
            <a:endParaRPr sz="2000">
              <a:solidFill>
                <a:srgbClr val="242852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Third level</a:t>
            </a:r>
            <a:endParaRPr sz="2000">
              <a:solidFill>
                <a:srgbClr val="242852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Fourth level</a:t>
            </a:r>
            <a:endParaRPr sz="2000">
              <a:solidFill>
                <a:srgbClr val="242852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7212106" y="268287"/>
            <a:ext cx="1645921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457198" y="0"/>
            <a:ext cx="6508379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457198" y="2209800"/>
            <a:ext cx="6508379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Click to edit Master text styles</a:t>
            </a:r>
            <a:endParaRPr sz="2000">
              <a:solidFill>
                <a:srgbClr val="24285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Second level</a:t>
            </a:r>
            <a:endParaRPr sz="2000">
              <a:solidFill>
                <a:srgbClr val="242852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Third level</a:t>
            </a:r>
            <a:endParaRPr sz="2000">
              <a:solidFill>
                <a:srgbClr val="242852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Fourth level</a:t>
            </a:r>
            <a:endParaRPr sz="2000">
              <a:solidFill>
                <a:srgbClr val="242852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17" name="image1.png" descr="Frugal_Blk_BriteRed.ai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426" y="5693904"/>
            <a:ext cx="4270431" cy="1577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1857" y="6303660"/>
            <a:ext cx="1612777" cy="41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7968" y="6087586"/>
            <a:ext cx="1327097" cy="789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752" y="6247605"/>
            <a:ext cx="2273301" cy="46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186952" y="268287"/>
            <a:ext cx="5669281" cy="25603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3200399" y="4171950"/>
            <a:ext cx="5457920" cy="108585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3200400" y="5257798"/>
            <a:ext cx="5457919" cy="6185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subtitle style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8265459" y="6412668"/>
            <a:ext cx="685801" cy="252489"/>
          </a:xfrm>
          <a:prstGeom prst="rect">
            <a:avLst/>
          </a:prstGeom>
        </p:spPr>
        <p:txBody>
          <a:bodyPr/>
          <a:lstStyle>
            <a:lvl1pPr defTabSz="914400">
              <a:defRPr sz="1100">
                <a:solidFill>
                  <a:srgbClr val="5C64B7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26" name="Shape 26"/>
          <p:cNvSpPr/>
          <p:nvPr/>
        </p:nvSpPr>
        <p:spPr>
          <a:xfrm>
            <a:off x="268940" y="268287"/>
            <a:ext cx="182881" cy="3886855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269874" y="268287"/>
            <a:ext cx="1645922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2178423" y="0"/>
            <a:ext cx="6508378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2178423" y="2209800"/>
            <a:ext cx="6508378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Click to edit Master text styles</a:t>
            </a:r>
            <a:endParaRPr sz="2000">
              <a:solidFill>
                <a:srgbClr val="24285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Second level</a:t>
            </a:r>
            <a:endParaRPr sz="2000">
              <a:solidFill>
                <a:srgbClr val="242852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Third level</a:t>
            </a:r>
            <a:endParaRPr sz="2000">
              <a:solidFill>
                <a:srgbClr val="242852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Fourth level</a:t>
            </a:r>
            <a:endParaRPr sz="2000">
              <a:solidFill>
                <a:srgbClr val="242852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331693" y="330460"/>
            <a:ext cx="506507" cy="42623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7758951" y="268288"/>
            <a:ext cx="1099074" cy="6350001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2209800" y="3429000"/>
            <a:ext cx="4966448" cy="1398494"/>
          </a:xfrm>
          <a:prstGeom prst="rect">
            <a:avLst/>
          </a:prstGeom>
        </p:spPr>
        <p:txBody>
          <a:bodyPr anchor="b"/>
          <a:lstStyle>
            <a:lvl1pPr algn="r"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2209800" y="4824414"/>
            <a:ext cx="4966448" cy="132080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text styles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69875" y="4773705"/>
            <a:ext cx="2971800" cy="1844583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720353" y="3429001"/>
            <a:ext cx="4966447" cy="1398495"/>
          </a:xfrm>
          <a:prstGeom prst="rect">
            <a:avLst/>
          </a:prstGeom>
        </p:spPr>
        <p:txBody>
          <a:bodyPr anchor="b"/>
          <a:lstStyle>
            <a:lvl1pPr algn="r"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3720353" y="4824414"/>
            <a:ext cx="4966447" cy="132080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ClrTx/>
              <a:buSzTx/>
              <a:buFontTx/>
              <a:buNone/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Click to edit Master text styles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351211" y="6074409"/>
            <a:ext cx="506507" cy="42623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>
            <p:ph type="title"/>
          </p:nvPr>
        </p:nvSpPr>
        <p:spPr>
          <a:xfrm>
            <a:off x="457198" y="0"/>
            <a:ext cx="7391402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457200" y="2214563"/>
            <a:ext cx="3566160" cy="464343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Click to edit Master text styles</a:t>
            </a:r>
            <a:endParaRPr>
              <a:solidFill>
                <a:srgbClr val="242852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Second level</a:t>
            </a:r>
            <a:endParaRPr>
              <a:solidFill>
                <a:srgbClr val="242852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Third level</a:t>
            </a:r>
            <a:endParaRPr>
              <a:solidFill>
                <a:srgbClr val="242852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Fourth level</a:t>
            </a:r>
            <a:endParaRPr>
              <a:solidFill>
                <a:srgbClr val="242852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457198" y="914400"/>
            <a:ext cx="7388354" cy="1143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457200" y="2054131"/>
            <a:ext cx="356616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629DD1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629DD1"/>
                </a:solidFill>
              </a:rPr>
              <a:t>Click to edit Master text styles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8148918" y="268287"/>
            <a:ext cx="718074" cy="1645922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>
            <p:ph type="title"/>
          </p:nvPr>
        </p:nvSpPr>
        <p:spPr>
          <a:xfrm>
            <a:off x="457198" y="0"/>
            <a:ext cx="7391402" cy="2057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457198" y="2214561"/>
            <a:ext cx="7396165" cy="363474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Click to edit Master text styles</a:t>
            </a:r>
            <a:endParaRPr>
              <a:solidFill>
                <a:srgbClr val="242852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Second level</a:t>
            </a:r>
            <a:endParaRPr>
              <a:solidFill>
                <a:srgbClr val="242852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Third level</a:t>
            </a:r>
            <a:endParaRPr>
              <a:solidFill>
                <a:srgbClr val="242852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Fourth level</a:t>
            </a:r>
            <a:endParaRPr>
              <a:solidFill>
                <a:srgbClr val="242852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8148918" y="268288"/>
            <a:ext cx="718074" cy="566929"/>
          </a:xfrm>
          <a:prstGeom prst="rect">
            <a:avLst/>
          </a:prstGeom>
          <a:solidFill>
            <a:srgbClr val="629DD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543799" y="1035424"/>
            <a:ext cx="1322296" cy="5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Click to edit Master title style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035424"/>
            <a:ext cx="6019800" cy="5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Click to edit Master text styles</a:t>
            </a:r>
            <a:endParaRPr sz="2000">
              <a:solidFill>
                <a:srgbClr val="24285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Second level</a:t>
            </a:r>
            <a:endParaRPr sz="2000">
              <a:solidFill>
                <a:srgbClr val="242852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Third level</a:t>
            </a:r>
            <a:endParaRPr sz="2000">
              <a:solidFill>
                <a:srgbClr val="242852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Fourth level</a:t>
            </a:r>
            <a:endParaRPr sz="2000">
              <a:solidFill>
                <a:srgbClr val="242852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Fifth level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8256493" y="330460"/>
            <a:ext cx="506507" cy="42623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b="1" sz="22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 advClick="1"/>
  <p:txStyles>
    <p:titleStyle>
      <a:lvl1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1pPr>
      <a:lvl2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2pPr>
      <a:lvl3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3pPr>
      <a:lvl4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4pPr>
      <a:lvl5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5pPr>
      <a:lvl6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6pPr>
      <a:lvl7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7pPr>
      <a:lvl8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8pPr>
      <a:lvl9pPr>
        <a:defRPr b="1" sz="3600">
          <a:solidFill>
            <a:srgbClr val="629DD1"/>
          </a:solidFill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228600" indent="-2286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1pPr>
      <a:lvl2pPr marL="48260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2pPr>
      <a:lvl3pPr marL="71120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3pPr>
      <a:lvl4pPr marL="93980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4pPr>
      <a:lvl5pPr marL="116840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5pPr>
      <a:lvl6pPr marL="140335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6pPr>
      <a:lvl7pPr marL="1628775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7pPr>
      <a:lvl8pPr marL="1855788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8pPr>
      <a:lvl9pPr marL="2082800" indent="-254000">
        <a:spcBef>
          <a:spcPts val="1800"/>
        </a:spcBef>
        <a:buClr>
          <a:srgbClr val="629DD1"/>
        </a:buClr>
        <a:buSzPct val="100000"/>
        <a:buFont typeface="Wingdings 2"/>
        <a:buChar char="◼"/>
        <a:defRPr sz="2000">
          <a:solidFill>
            <a:srgbClr val="242852"/>
          </a:solidFill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1pPr>
      <a:lvl2pPr indent="4572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2pPr>
      <a:lvl3pPr indent="9144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3pPr>
      <a:lvl4pPr indent="13716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4pPr>
      <a:lvl5pPr indent="18288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5pPr>
      <a:lvl6pPr indent="22860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6pPr>
      <a:lvl7pPr indent="27432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7pPr>
      <a:lvl8pPr indent="32004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8pPr>
      <a:lvl9pPr indent="3657600" algn="r" defTabSz="457200">
        <a:defRPr b="1" sz="2200">
          <a:solidFill>
            <a:schemeClr val="tx1"/>
          </a:solidFill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7.jpeg"/><Relationship Id="rId13" Type="http://schemas.openxmlformats.org/officeDocument/2006/relationships/image" Target="../media/image8.jpeg"/><Relationship Id="rId14" Type="http://schemas.openxmlformats.org/officeDocument/2006/relationships/image" Target="../media/image5.png"/><Relationship Id="rId15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4070227" y="-16697"/>
            <a:ext cx="4966447" cy="139849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508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8">
                <a:solidFill>
                  <a:srgbClr val="629DD1"/>
                </a:solidFill>
              </a:rPr>
              <a:t>Why are we here?</a:t>
            </a:r>
          </a:p>
        </p:txBody>
      </p:sp>
      <p:pic>
        <p:nvPicPr>
          <p:cNvPr id="106" name="image12.jpg" descr="6366.Phone Icon.jpg-550x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" y="143046"/>
            <a:ext cx="4268283" cy="395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3890586" y="5813757"/>
            <a:ext cx="487312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800"/>
              <a:t>Mobile phones are a </a:t>
            </a:r>
            <a:r>
              <a:rPr sz="280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lifeline.</a:t>
            </a:r>
          </a:p>
        </p:txBody>
      </p:sp>
      <p:sp>
        <p:nvSpPr>
          <p:cNvPr id="108" name="Shape 108"/>
          <p:cNvSpPr/>
          <p:nvPr/>
        </p:nvSpPr>
        <p:spPr>
          <a:xfrm>
            <a:off x="4779386" y="2091780"/>
            <a:ext cx="4257574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latin typeface="Arial Black"/>
                <a:ea typeface="Arial Black"/>
                <a:cs typeface="Arial Black"/>
                <a:sym typeface="Arial Black"/>
              </a:rPr>
              <a:t>Reality 1</a:t>
            </a:r>
            <a:r>
              <a:t>:  </a:t>
            </a:r>
          </a:p>
          <a:p>
            <a:pPr lvl="0"/>
            <a:r>
              <a:t>There are 			homeless people </a:t>
            </a:r>
          </a:p>
          <a:p>
            <a:pPr lvl="0"/>
            <a:r>
              <a:t>in Santa Clara County. </a:t>
            </a:r>
          </a:p>
        </p:txBody>
      </p:sp>
      <p:sp>
        <p:nvSpPr>
          <p:cNvPr id="109" name="Shape 109"/>
          <p:cNvSpPr/>
          <p:nvPr/>
        </p:nvSpPr>
        <p:spPr>
          <a:xfrm>
            <a:off x="4779386" y="3105911"/>
            <a:ext cx="4257288" cy="9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latin typeface="Arial Black"/>
                <a:ea typeface="Arial Black"/>
                <a:cs typeface="Arial Black"/>
                <a:sym typeface="Arial Black"/>
              </a:rPr>
              <a:t>Reality 2: 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/>
            <a:r>
              <a:t>Mobile phones are a powerful tool </a:t>
            </a:r>
          </a:p>
          <a:p>
            <a:pPr lvl="0"/>
            <a:r>
              <a:t>to help people out of poverty.</a:t>
            </a:r>
          </a:p>
        </p:txBody>
      </p:sp>
      <p:sp>
        <p:nvSpPr>
          <p:cNvPr id="110" name="Shape 110"/>
          <p:cNvSpPr/>
          <p:nvPr/>
        </p:nvSpPr>
        <p:spPr>
          <a:xfrm>
            <a:off x="4779386" y="4120045"/>
            <a:ext cx="4257288" cy="120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latin typeface="Arial Black"/>
                <a:ea typeface="Arial Black"/>
                <a:cs typeface="Arial Black"/>
                <a:sym typeface="Arial Black"/>
              </a:rPr>
              <a:t>Reality 3: 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lvl="0"/>
            <a:r>
              <a:t>Phones are everywhere…</a:t>
            </a:r>
          </a:p>
          <a:p>
            <a:pPr lvl="0"/>
            <a:r>
              <a:t>but with constraints.</a:t>
            </a:r>
          </a:p>
          <a:p>
            <a:pPr lvl="0"/>
            <a:r>
              <a:rPr i="1" sz="1600"/>
              <a:t>Power, Connectivity, Hardware, Data</a:t>
            </a:r>
          </a:p>
        </p:txBody>
      </p:sp>
      <p:sp>
        <p:nvSpPr>
          <p:cNvPr id="111" name="Shape 111"/>
          <p:cNvSpPr/>
          <p:nvPr/>
        </p:nvSpPr>
        <p:spPr>
          <a:xfrm>
            <a:off x="5874032" y="2295768"/>
            <a:ext cx="110265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u="sng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 u="none"/>
            </a:pPr>
            <a:r>
              <a:rPr sz="2000" u="sng"/>
              <a:t>__#?#__</a:t>
            </a:r>
          </a:p>
        </p:txBody>
      </p:sp>
      <p:sp>
        <p:nvSpPr>
          <p:cNvPr id="112" name="Shape 112"/>
          <p:cNvSpPr/>
          <p:nvPr/>
        </p:nvSpPr>
        <p:spPr>
          <a:xfrm>
            <a:off x="5796908" y="2355252"/>
            <a:ext cx="1311149" cy="36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over 25,000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2"/>
      <p:bldP build="whole" bldLvl="1" animBg="1" rev="0" advAuto="0" spid="1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Youth StreetConnect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531812" y="2254250"/>
            <a:ext cx="4160360" cy="30670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42852"/>
                </a:solidFill>
              </a:rPr>
              <a:t>When young homeless women go to a clinic</a:t>
            </a:r>
            <a:endParaRPr sz="2000"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Doctors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Use a questionnaire to help raise red flags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Patient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Register to the system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Receive an app with tools and resources</a:t>
            </a:r>
          </a:p>
        </p:txBody>
      </p:sp>
      <p:pic>
        <p:nvPicPr>
          <p:cNvPr id="206" name="image71.png" descr="Screen Shot 2014-02-21 at 8.14.2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306" y="2044700"/>
            <a:ext cx="3030539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6339" y="498883"/>
            <a:ext cx="956216" cy="114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Hack for the Homeless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457198" y="2980875"/>
            <a:ext cx="6508379" cy="3145289"/>
          </a:xfrm>
          <a:prstGeom prst="rect">
            <a:avLst/>
          </a:prstGeom>
        </p:spPr>
        <p:txBody>
          <a:bodyPr/>
          <a:lstStyle/>
          <a:p>
            <a:pPr lvl="0" marL="320039" indent="-320039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42852"/>
                </a:solidFill>
              </a:rPr>
              <a:t>Homeless HelpLine</a:t>
            </a:r>
            <a:endParaRPr sz="2800"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Use any mobile phone to locate resources.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Automatically receives text messages to find </a:t>
            </a:r>
            <a:endParaRPr>
              <a:solidFill>
                <a:srgbClr val="242852"/>
              </a:solidFill>
            </a:endParaRPr>
          </a:p>
          <a:p>
            <a:pPr lvl="1" marL="0" indent="228600">
              <a:spcBef>
                <a:spcPts val="6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	free meals or low-cost health clinics.</a:t>
            </a:r>
          </a:p>
        </p:txBody>
      </p:sp>
      <p:pic>
        <p:nvPicPr>
          <p:cNvPr id="211" name="image72.png" descr="full_widt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2697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7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7344" y="2980875"/>
            <a:ext cx="1834646" cy="3243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Hack for the Homeless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457198" y="2980875"/>
            <a:ext cx="6508379" cy="3145289"/>
          </a:xfrm>
          <a:prstGeom prst="rect">
            <a:avLst/>
          </a:prstGeom>
        </p:spPr>
        <p:txBody>
          <a:bodyPr/>
          <a:lstStyle/>
          <a:p>
            <a:pPr lvl="0" marL="320039" indent="-320039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42852"/>
                </a:solidFill>
              </a:rPr>
              <a:t>Modality</a:t>
            </a:r>
            <a:endParaRPr sz="2800"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Help individuals and families with inadequate access to healthcare: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Self-diagnose ailments,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Connect with local pharmacists or clinics.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Tracks Users’ Medications (QR-Code System)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Sets Reminders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Recommendations stored in a cloud database.</a:t>
            </a:r>
          </a:p>
        </p:txBody>
      </p:sp>
      <p:pic>
        <p:nvPicPr>
          <p:cNvPr id="216" name="image72.png" descr="full_widt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2697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7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4672" y="2867817"/>
            <a:ext cx="1885581" cy="3258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Hack for the Homeless</a:t>
            </a:r>
          </a:p>
        </p:txBody>
      </p:sp>
      <p:sp>
        <p:nvSpPr>
          <p:cNvPr id="220" name="Shape 220"/>
          <p:cNvSpPr/>
          <p:nvPr>
            <p:ph type="body" idx="1"/>
          </p:nvPr>
        </p:nvSpPr>
        <p:spPr>
          <a:xfrm>
            <a:off x="457198" y="2980875"/>
            <a:ext cx="6508379" cy="3145289"/>
          </a:xfrm>
          <a:prstGeom prst="rect">
            <a:avLst/>
          </a:prstGeom>
        </p:spPr>
        <p:txBody>
          <a:bodyPr/>
          <a:lstStyle/>
          <a:p>
            <a:pPr lvl="0" marL="320039" indent="-320039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42852"/>
                </a:solidFill>
              </a:rPr>
              <a:t>Community Feed</a:t>
            </a:r>
            <a:endParaRPr sz="2800"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Free platform that connects food retailers with: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Shelters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Food Banks</a:t>
            </a:r>
            <a:endParaRPr>
              <a:solidFill>
                <a:srgbClr val="242852"/>
              </a:solidFill>
            </a:endParaRPr>
          </a:p>
          <a:p>
            <a:pPr lvl="2" marL="685800" indent="-2286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Other charitable organizations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Food that would have been wasted goes to </a:t>
            </a:r>
            <a:endParaRPr>
              <a:solidFill>
                <a:srgbClr val="242852"/>
              </a:solidFill>
            </a:endParaRPr>
          </a:p>
          <a:p>
            <a:pPr lvl="1" marL="0" indent="228600">
              <a:spcBef>
                <a:spcPts val="6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	individuals and families in need.</a:t>
            </a:r>
          </a:p>
        </p:txBody>
      </p:sp>
      <p:pic>
        <p:nvPicPr>
          <p:cNvPr id="221" name="image72.png" descr="full_widt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2697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7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468" y="2980875"/>
            <a:ext cx="1681570" cy="3044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6"/>
          <p:cNvGrpSpPr/>
          <p:nvPr/>
        </p:nvGrpSpPr>
        <p:grpSpPr>
          <a:xfrm>
            <a:off x="4767796" y="2170769"/>
            <a:ext cx="4038601" cy="914401"/>
            <a:chOff x="0" y="0"/>
            <a:chExt cx="4038600" cy="914400"/>
          </a:xfrm>
        </p:grpSpPr>
        <p:sp>
          <p:nvSpPr>
            <p:cNvPr id="114" name="Shape 114"/>
            <p:cNvSpPr/>
            <p:nvPr/>
          </p:nvSpPr>
          <p:spPr>
            <a:xfrm>
              <a:off x="0" y="0"/>
              <a:ext cx="403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5" y="0"/>
                  </a:moveTo>
                  <a:lnTo>
                    <a:pt x="21600" y="0"/>
                  </a:lnTo>
                  <a:lnTo>
                    <a:pt x="21600" y="18000"/>
                  </a:lnTo>
                  <a:cubicBezTo>
                    <a:pt x="21600" y="19988"/>
                    <a:pt x="21235" y="21600"/>
                    <a:pt x="20785" y="21600"/>
                  </a:cubicBez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365" y="0"/>
                    <a:pt x="815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A66A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3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44637" y="170180"/>
              <a:ext cx="3949326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 lvl="0">
                <a:defRPr b="0" sz="1800"/>
              </a:pPr>
              <a:r>
                <a:rPr b="1" sz="3200"/>
                <a:t>Who are we?</a:t>
              </a: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4767796" y="3304823"/>
            <a:ext cx="4038601" cy="914401"/>
            <a:chOff x="0" y="0"/>
            <a:chExt cx="4038600" cy="914400"/>
          </a:xfrm>
        </p:grpSpPr>
        <p:sp>
          <p:nvSpPr>
            <p:cNvPr id="117" name="Shape 117"/>
            <p:cNvSpPr/>
            <p:nvPr/>
          </p:nvSpPr>
          <p:spPr>
            <a:xfrm>
              <a:off x="0" y="0"/>
              <a:ext cx="403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5" y="0"/>
                  </a:moveTo>
                  <a:lnTo>
                    <a:pt x="21600" y="0"/>
                  </a:lnTo>
                  <a:lnTo>
                    <a:pt x="21600" y="18000"/>
                  </a:lnTo>
                  <a:cubicBezTo>
                    <a:pt x="21600" y="19988"/>
                    <a:pt x="21235" y="21600"/>
                    <a:pt x="20785" y="21600"/>
                  </a:cubicBez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365" y="0"/>
                    <a:pt x="815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4A66A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 sz="3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4637" y="170180"/>
              <a:ext cx="3949326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 lvl="0">
                <a:defRPr b="0" sz="1800"/>
              </a:pPr>
              <a:r>
                <a:rPr b="1" sz="3200"/>
                <a:t>What do we do? </a:t>
              </a:r>
            </a:p>
          </p:txBody>
        </p:sp>
      </p:grpSp>
      <p:pic>
        <p:nvPicPr>
          <p:cNvPr id="120" name="image5.png" descr="C:\Users\allan\CTA info\CTA-logo-full (1) NE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092" y="246835"/>
            <a:ext cx="2642381" cy="1148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18.jpg" descr="http://tbo.com/storyimage/TB/20140408/ARTICLE/140409283/AR/0/AR-14040928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506" y="1811259"/>
            <a:ext cx="3852541" cy="42842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Group 124"/>
          <p:cNvGrpSpPr/>
          <p:nvPr/>
        </p:nvGrpSpPr>
        <p:grpSpPr>
          <a:xfrm>
            <a:off x="3278139" y="613551"/>
            <a:ext cx="3823303" cy="1130576"/>
            <a:chOff x="0" y="0"/>
            <a:chExt cx="3823301" cy="1130575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3823302" cy="11305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i="1" sz="2000"/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65923"/>
              <a:ext cx="3823302" cy="998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i="1" sz="2000"/>
              </a:lvl1pPr>
            </a:lstStyle>
            <a:p>
              <a:pPr lvl="0">
                <a:defRPr i="0" sz="1800"/>
              </a:pPr>
              <a:r>
                <a:rPr i="1" sz="2000"/>
                <a:t>Mastering technology solutions to prevent and end homelessness. </a:t>
              </a:r>
            </a:p>
          </p:txBody>
        </p:sp>
      </p:grpSp>
      <p:sp>
        <p:nvSpPr>
          <p:cNvPr id="125" name="Shape 125"/>
          <p:cNvSpPr/>
          <p:nvPr>
            <p:ph type="title"/>
          </p:nvPr>
        </p:nvSpPr>
        <p:spPr>
          <a:xfrm>
            <a:off x="3354716" y="-16698"/>
            <a:ext cx="3746726" cy="91112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59536">
              <a:defRPr sz="3384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384">
                <a:solidFill>
                  <a:srgbClr val="629DD1"/>
                </a:solidFill>
              </a:rPr>
              <a:t>Data Doing Good:</a:t>
            </a:r>
          </a:p>
        </p:txBody>
      </p:sp>
      <p:sp>
        <p:nvSpPr>
          <p:cNvPr id="126" name="Shape 126"/>
          <p:cNvSpPr/>
          <p:nvPr/>
        </p:nvSpPr>
        <p:spPr>
          <a:xfrm>
            <a:off x="4588210" y="4360664"/>
            <a:ext cx="4293065" cy="1557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2400">
                <a:solidFill>
                  <a:srgbClr val="242852"/>
                </a:solidFill>
              </a:rPr>
              <a:t>CTA </a:t>
            </a:r>
            <a:r>
              <a:rPr i="1" sz="2400">
                <a:solidFill>
                  <a:srgbClr val="800000"/>
                </a:solidFill>
              </a:rPr>
              <a:t>harnesses technologies</a:t>
            </a:r>
            <a:r>
              <a:rPr i="1" sz="2400">
                <a:solidFill>
                  <a:srgbClr val="242852"/>
                </a:solidFill>
              </a:rPr>
              <a:t> </a:t>
            </a:r>
            <a:r>
              <a:rPr sz="2400">
                <a:solidFill>
                  <a:srgbClr val="242852"/>
                </a:solidFill>
              </a:rPr>
              <a:t>to </a:t>
            </a:r>
            <a:r>
              <a:rPr sz="2400">
                <a:solidFill>
                  <a:srgbClr val="800000"/>
                </a:solidFill>
              </a:rPr>
              <a:t>empower communities </a:t>
            </a:r>
            <a:r>
              <a:rPr sz="2400">
                <a:solidFill>
                  <a:srgbClr val="242852"/>
                </a:solidFill>
              </a:rPr>
              <a:t>to develop data-driven </a:t>
            </a:r>
            <a:r>
              <a:rPr sz="2400" u="sng"/>
              <a:t>solutions to poverty</a:t>
            </a:r>
            <a:r>
              <a:rPr sz="2400">
                <a:solidFill>
                  <a:srgbClr val="242852"/>
                </a:solidFill>
              </a:rPr>
              <a:t> and homelessness</a:t>
            </a:r>
            <a:r>
              <a:rPr b="1" sz="2400">
                <a:solidFill>
                  <a:srgbClr val="242852"/>
                </a:solidFill>
              </a:rPr>
              <a:t>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2"/>
      <p:bldP build="whole" bldLvl="1" animBg="1" rev="0" advAuto="0" spid="126" grpId="3"/>
      <p:bldP build="whole" bldLvl="1" animBg="1" rev="0" advAuto="0" spid="1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30" descr="C:\Users\allan\Desktop\Photos\homeless-helper.jpg"/>
          <p:cNvGrpSpPr/>
          <p:nvPr/>
        </p:nvGrpSpPr>
        <p:grpSpPr>
          <a:xfrm>
            <a:off x="4726995" y="4379197"/>
            <a:ext cx="2477346" cy="1593429"/>
            <a:chOff x="0" y="0"/>
            <a:chExt cx="2477344" cy="1593428"/>
          </a:xfrm>
        </p:grpSpPr>
        <p:sp>
          <p:nvSpPr>
            <p:cNvPr id="128" name="Shape 128"/>
            <p:cNvSpPr/>
            <p:nvPr/>
          </p:nvSpPr>
          <p:spPr>
            <a:xfrm>
              <a:off x="0" y="0"/>
              <a:ext cx="2477345" cy="159342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29" name="image19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77345" cy="1593429"/>
            </a:xfrm>
            <a:prstGeom prst="rect">
              <a:avLst/>
            </a:prstGeom>
            <a:ln w="57150" cap="sq">
              <a:solidFill>
                <a:srgbClr val="242852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3" name="Group 133"/>
          <p:cNvGrpSpPr/>
          <p:nvPr/>
        </p:nvGrpSpPr>
        <p:grpSpPr>
          <a:xfrm>
            <a:off x="797890" y="1436396"/>
            <a:ext cx="3081868" cy="2092626"/>
            <a:chOff x="0" y="0"/>
            <a:chExt cx="3081866" cy="2092624"/>
          </a:xfrm>
        </p:grpSpPr>
        <p:sp>
          <p:nvSpPr>
            <p:cNvPr id="131" name="Shape 131"/>
            <p:cNvSpPr/>
            <p:nvPr/>
          </p:nvSpPr>
          <p:spPr>
            <a:xfrm>
              <a:off x="0" y="0"/>
              <a:ext cx="3081867" cy="20926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32" name="image20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81867" cy="2092625"/>
            </a:xfrm>
            <a:prstGeom prst="rect">
              <a:avLst/>
            </a:prstGeom>
            <a:ln w="57150" cap="sq">
              <a:solidFill>
                <a:srgbClr val="242852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6" name="Group 136" descr="C:\Users\allan\Desktop\Photos\Bitcoin-Homeless-13.jpg"/>
          <p:cNvGrpSpPr/>
          <p:nvPr/>
        </p:nvGrpSpPr>
        <p:grpSpPr>
          <a:xfrm>
            <a:off x="797891" y="3991426"/>
            <a:ext cx="3081868" cy="1981201"/>
            <a:chOff x="0" y="0"/>
            <a:chExt cx="3081866" cy="1981200"/>
          </a:xfrm>
        </p:grpSpPr>
        <p:sp>
          <p:nvSpPr>
            <p:cNvPr id="134" name="Shape 134"/>
            <p:cNvSpPr/>
            <p:nvPr/>
          </p:nvSpPr>
          <p:spPr>
            <a:xfrm>
              <a:off x="0" y="0"/>
              <a:ext cx="3081867" cy="19812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35" name="image21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81867" cy="1981200"/>
            </a:xfrm>
            <a:prstGeom prst="rect">
              <a:avLst/>
            </a:prstGeom>
            <a:ln w="57150" cap="sq">
              <a:solidFill>
                <a:srgbClr val="242852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37" name="image5.png" descr="C:\Users\allan\CTA info\CTA-logo-full (1) NE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94971" y="402491"/>
            <a:ext cx="1105204" cy="4803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" name="Group 140" descr="C:\Users\allan\Desktop\Photos\laptop_homeless2.jpg"/>
          <p:cNvGrpSpPr/>
          <p:nvPr/>
        </p:nvGrpSpPr>
        <p:grpSpPr>
          <a:xfrm>
            <a:off x="4771716" y="1287970"/>
            <a:ext cx="4028328" cy="2703456"/>
            <a:chOff x="0" y="0"/>
            <a:chExt cx="4028326" cy="2703454"/>
          </a:xfrm>
        </p:grpSpPr>
        <p:sp>
          <p:nvSpPr>
            <p:cNvPr id="138" name="Shape 138"/>
            <p:cNvSpPr/>
            <p:nvPr/>
          </p:nvSpPr>
          <p:spPr>
            <a:xfrm>
              <a:off x="0" y="0"/>
              <a:ext cx="4028327" cy="27034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39" name="image22.jpe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28327" cy="2703455"/>
            </a:xfrm>
            <a:prstGeom prst="rect">
              <a:avLst/>
            </a:prstGeom>
            <a:ln w="57150" cap="sq">
              <a:solidFill>
                <a:srgbClr val="242852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41" name="Shape 141"/>
          <p:cNvSpPr/>
          <p:nvPr>
            <p:ph type="title"/>
          </p:nvPr>
        </p:nvSpPr>
        <p:spPr>
          <a:xfrm>
            <a:off x="287263" y="-169010"/>
            <a:ext cx="6508379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Who are the homeless?</a:t>
            </a:r>
          </a:p>
        </p:txBody>
      </p:sp>
      <p:grpSp>
        <p:nvGrpSpPr>
          <p:cNvPr id="144" name="Group 144" descr="C:\Users\allan\Desktop\Photos\homeless-coder.jpg"/>
          <p:cNvGrpSpPr/>
          <p:nvPr/>
        </p:nvGrpSpPr>
        <p:grpSpPr>
          <a:xfrm>
            <a:off x="3382312" y="2518959"/>
            <a:ext cx="2125797" cy="2139968"/>
            <a:chOff x="0" y="0"/>
            <a:chExt cx="2125796" cy="2139967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2125797" cy="21399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143" name="image23.jp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125797" cy="2139968"/>
            </a:xfrm>
            <a:prstGeom prst="rect">
              <a:avLst/>
            </a:prstGeom>
            <a:ln w="57150" cap="sq">
              <a:solidFill>
                <a:srgbClr val="242852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807599" y="4027656"/>
            <a:ext cx="6477001" cy="56673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Survey Question 2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>
            <a:off x="807598" y="4601397"/>
            <a:ext cx="7033265" cy="2090841"/>
          </a:xfrm>
          <a:prstGeom prst="rect">
            <a:avLst/>
          </a:prstGeom>
        </p:spPr>
        <p:txBody>
          <a:bodyPr/>
          <a:lstStyle/>
          <a:p>
            <a:pPr lvl="0" defTabSz="905255"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242852"/>
                </a:solidFill>
              </a:rPr>
              <a:t>There are many reasons people become homeless…</a:t>
            </a:r>
            <a:endParaRPr sz="1584">
              <a:solidFill>
                <a:srgbClr val="242852"/>
              </a:solidFill>
            </a:endParaRPr>
          </a:p>
          <a:p>
            <a:pPr lvl="0" defTabSz="905255">
              <a:defRPr sz="1800">
                <a:solidFill>
                  <a:srgbClr val="000000"/>
                </a:solidFill>
              </a:defRPr>
            </a:pPr>
            <a:endParaRPr sz="1584">
              <a:solidFill>
                <a:srgbClr val="242852"/>
              </a:solidFill>
            </a:endParaRPr>
          </a:p>
          <a:p>
            <a:pPr lvl="0" defTabSz="905255"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What do you think the main reason is for people being homeless in our country?</a:t>
            </a:r>
            <a:endParaRPr sz="1584">
              <a:solidFill>
                <a:srgbClr val="8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339470" indent="-339470" defTabSz="905255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584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Losing His / Her Job</a:t>
            </a:r>
            <a:endParaRPr b="1" sz="1584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39470" indent="-339470" defTabSz="905255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584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Mental Illness</a:t>
            </a:r>
            <a:endParaRPr b="1" sz="1584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39470" indent="-339470" defTabSz="905255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584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A Sudden Physical Disability</a:t>
            </a:r>
            <a:endParaRPr b="1" sz="1584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39470" indent="-339470" defTabSz="905255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584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Drug / Alcohol Abuse</a:t>
            </a:r>
          </a:p>
        </p:txBody>
      </p:sp>
      <p:pic>
        <p:nvPicPr>
          <p:cNvPr id="148" name="image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570" y="271542"/>
            <a:ext cx="4866364" cy="3632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535524" y="1526659"/>
            <a:ext cx="5538376" cy="9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57150">
            <a:solidFill>
              <a:srgbClr val="92D050"/>
            </a:solidFill>
          </a:ln>
        </p:spPr>
        <p:txBody>
          <a:bodyPr/>
          <a:lstStyle/>
          <a:p>
            <a:pPr lvl="0"/>
          </a:p>
        </p:txBody>
      </p:sp>
      <p:grpSp>
        <p:nvGrpSpPr>
          <p:cNvPr id="153" name="Group 153"/>
          <p:cNvGrpSpPr/>
          <p:nvPr/>
        </p:nvGrpSpPr>
        <p:grpSpPr>
          <a:xfrm>
            <a:off x="107327" y="3465124"/>
            <a:ext cx="3962401" cy="609601"/>
            <a:chOff x="0" y="0"/>
            <a:chExt cx="3962400" cy="609600"/>
          </a:xfrm>
        </p:grpSpPr>
        <p:sp>
          <p:nvSpPr>
            <p:cNvPr id="151" name="Shape 151"/>
            <p:cNvSpPr/>
            <p:nvPr/>
          </p:nvSpPr>
          <p:spPr>
            <a:xfrm>
              <a:off x="0" y="0"/>
              <a:ext cx="3962401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4" y="0"/>
                  </a:moveTo>
                  <a:lnTo>
                    <a:pt x="21600" y="0"/>
                  </a:lnTo>
                  <a:lnTo>
                    <a:pt x="21600" y="18000"/>
                  </a:lnTo>
                  <a:cubicBezTo>
                    <a:pt x="21600" y="19988"/>
                    <a:pt x="21352" y="21600"/>
                    <a:pt x="21046" y="21600"/>
                  </a:cubicBez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248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 Black"/>
                  <a:ea typeface="Arial Black"/>
                  <a:cs typeface="Arial Black"/>
                  <a:sym typeface="Arial Black"/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9758" y="93980"/>
              <a:ext cx="3902884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/>
              <a:r>
                <a:t>What are their limitations?</a:t>
              </a: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228600" y="4248963"/>
            <a:ext cx="2667000" cy="2193615"/>
            <a:chOff x="0" y="0"/>
            <a:chExt cx="2667000" cy="2193614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2667000" cy="1828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7F8FA9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89274" y="89274"/>
              <a:ext cx="2488452" cy="210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b="1">
                  <a:solidFill>
                    <a:srgbClr val="800000"/>
                  </a:solidFill>
                </a:rPr>
                <a:t>-Price-</a:t>
              </a:r>
              <a:endParaRPr b="1">
                <a:solidFill>
                  <a:srgbClr val="800000"/>
                </a:solidFill>
              </a:endParaRPr>
            </a:p>
            <a:p>
              <a:pPr lvl="0" algn="ctr"/>
              <a:r>
                <a:rPr b="1">
                  <a:solidFill>
                    <a:srgbClr val="800000"/>
                  </a:solidFill>
                </a:rPr>
                <a:t>-Handset-</a:t>
              </a:r>
              <a:endParaRPr b="1">
                <a:solidFill>
                  <a:srgbClr val="800000"/>
                </a:solidFill>
              </a:endParaRPr>
            </a:p>
            <a:p>
              <a:pPr lvl="0" algn="ctr"/>
              <a:r>
                <a:rPr b="1">
                  <a:solidFill>
                    <a:srgbClr val="800000"/>
                  </a:solidFill>
                </a:rPr>
                <a:t>-Coverage-</a:t>
              </a:r>
              <a:endParaRPr b="1">
                <a:solidFill>
                  <a:srgbClr val="800000"/>
                </a:solidFill>
              </a:endParaRPr>
            </a:p>
            <a:p>
              <a:pPr lvl="0" algn="ctr"/>
              <a:r>
                <a:rPr b="1">
                  <a:solidFill>
                    <a:srgbClr val="800000"/>
                  </a:solidFill>
                </a:rPr>
                <a:t>-Lost or Stolen-</a:t>
              </a:r>
              <a:endParaRPr b="1">
                <a:solidFill>
                  <a:srgbClr val="800000"/>
                </a:solidFill>
              </a:endParaRPr>
            </a:p>
            <a:p>
              <a:pPr lvl="0" algn="ctr"/>
              <a:r>
                <a:rPr b="1">
                  <a:solidFill>
                    <a:srgbClr val="800000"/>
                  </a:solidFill>
                </a:rPr>
                <a:t>-Nowhere to Charge-</a:t>
              </a:r>
              <a:endParaRPr b="1">
                <a:solidFill>
                  <a:srgbClr val="800000"/>
                </a:solidFill>
              </a:endParaRPr>
            </a:p>
            <a:p>
              <a:pPr lvl="0"/>
            </a:p>
          </p:txBody>
        </p:sp>
      </p:grpSp>
      <p:pic>
        <p:nvPicPr>
          <p:cNvPr id="157" name="image3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420" y="2162971"/>
            <a:ext cx="1094042" cy="1033502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58" name="image3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1589" y="952160"/>
            <a:ext cx="1110050" cy="1110050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59" name="image3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467" y="1004940"/>
            <a:ext cx="1080165" cy="1024662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0" name="image3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1589" y="2148329"/>
            <a:ext cx="1110050" cy="1057191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1" name="image3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597" y="2148200"/>
            <a:ext cx="1110051" cy="1057400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2" name="image3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00323" y="952160"/>
            <a:ext cx="1155730" cy="1110050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3" name="image3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9059" y="2168435"/>
            <a:ext cx="1058259" cy="1024662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4" name="image39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51023" y="2142775"/>
            <a:ext cx="1110050" cy="1066175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pic>
        <p:nvPicPr>
          <p:cNvPr id="165" name="image40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931616" y="952160"/>
            <a:ext cx="1137016" cy="1110051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grpSp>
        <p:nvGrpSpPr>
          <p:cNvPr id="168" name="Group 168"/>
          <p:cNvGrpSpPr/>
          <p:nvPr/>
        </p:nvGrpSpPr>
        <p:grpSpPr>
          <a:xfrm>
            <a:off x="7086600" y="1313179"/>
            <a:ext cx="1905001" cy="650242"/>
            <a:chOff x="0" y="0"/>
            <a:chExt cx="1905000" cy="650240"/>
          </a:xfrm>
        </p:grpSpPr>
        <p:sp>
          <p:nvSpPr>
            <p:cNvPr id="166" name="Shape 166"/>
            <p:cNvSpPr/>
            <p:nvPr/>
          </p:nvSpPr>
          <p:spPr>
            <a:xfrm>
              <a:off x="0" y="58420"/>
              <a:ext cx="1905001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592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008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BA2D"/>
            </a:solidFill>
            <a:ln w="25400" cap="flat">
              <a:solidFill>
                <a:srgbClr val="92D05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44450" y="0"/>
              <a:ext cx="1816100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 lvl="0">
                <a:defRPr b="0"/>
              </a:pPr>
              <a:r>
                <a:rPr b="1"/>
                <a:t>Any difference? </a:t>
              </a:r>
            </a:p>
          </p:txBody>
        </p:sp>
      </p:grpSp>
      <p:pic>
        <p:nvPicPr>
          <p:cNvPr id="169" name="image41.jpg" descr="C:\Users\allan\Desktop\Photos\Bitcoin-Homeless-45edit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79549" y="3581400"/>
            <a:ext cx="3312051" cy="2209800"/>
          </a:xfrm>
          <a:prstGeom prst="rect">
            <a:avLst/>
          </a:prstGeom>
          <a:ln w="88900" cap="sq">
            <a:solidFill/>
            <a:miter/>
          </a:ln>
        </p:spPr>
      </p:pic>
      <p:pic>
        <p:nvPicPr>
          <p:cNvPr id="170" name="image42.jpg" descr="C:\Users\allan\Desktop\Photos\outlet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106592" y="4456769"/>
            <a:ext cx="2170005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5.png" descr="C:\Users\allan\CTA info\CTA-logo-full (1) NEW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468661" y="411483"/>
            <a:ext cx="1105204" cy="48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3.png" descr="C:\Users\allan\Downloads\ICON_ENTERTAINME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70405" y="1004940"/>
            <a:ext cx="1129415" cy="1024662"/>
          </a:xfrm>
          <a:prstGeom prst="rect">
            <a:avLst/>
          </a:prstGeom>
          <a:ln cap="rnd">
            <a:solidFill>
              <a:srgbClr val="FFFFFF"/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sp>
        <p:nvSpPr>
          <p:cNvPr id="173" name="Shape 173"/>
          <p:cNvSpPr/>
          <p:nvPr>
            <p:ph type="title"/>
          </p:nvPr>
        </p:nvSpPr>
        <p:spPr>
          <a:xfrm>
            <a:off x="107327" y="-481798"/>
            <a:ext cx="6979274" cy="130971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8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Why does a homeless person need a phone?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807597" y="4027656"/>
            <a:ext cx="6477001" cy="56673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Survey Question 3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807597" y="4601397"/>
            <a:ext cx="7976994" cy="209084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1600">
              <a:solidFill>
                <a:srgbClr val="24285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How many homeless people in Santa Clara County have a cell phone?</a:t>
            </a:r>
            <a:endParaRPr sz="1600">
              <a:solidFill>
                <a:srgbClr val="8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Less than 30%</a:t>
            </a:r>
            <a:endParaRPr b="1" sz="1600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Between 40% and 60%</a:t>
            </a:r>
            <a:endParaRPr b="1" sz="1600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Between 60% and 70%</a:t>
            </a:r>
            <a:endParaRPr b="1" sz="1600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More than 75%</a:t>
            </a:r>
          </a:p>
        </p:txBody>
      </p:sp>
      <p:sp>
        <p:nvSpPr>
          <p:cNvPr id="180" name="Shape 180"/>
          <p:cNvSpPr/>
          <p:nvPr/>
        </p:nvSpPr>
        <p:spPr>
          <a:xfrm>
            <a:off x="6059251" y="6204115"/>
            <a:ext cx="3089961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 lvl="0">
              <a:defRPr b="0" sz="1800"/>
            </a:pPr>
            <a:r>
              <a:rPr b="1" sz="2400"/>
              <a:t>Actual Number: 62%</a:t>
            </a:r>
          </a:p>
        </p:txBody>
      </p:sp>
      <p:pic>
        <p:nvPicPr>
          <p:cNvPr id="181" name="image4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633" y="291031"/>
            <a:ext cx="4716401" cy="3571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807599" y="4027656"/>
            <a:ext cx="6477001" cy="56673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629DD1"/>
                </a:solidFill>
              </a:rPr>
              <a:t>Survey Question 4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807597" y="4601397"/>
            <a:ext cx="7976994" cy="209084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1600">
              <a:solidFill>
                <a:srgbClr val="24285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How do homeless people pay their phone bill every month?</a:t>
            </a:r>
            <a:endParaRPr sz="1600">
              <a:solidFill>
                <a:srgbClr val="8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With their own income.</a:t>
            </a:r>
            <a:endParaRPr b="1" sz="1600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Somebody pays the bill for him / her.</a:t>
            </a:r>
            <a:endParaRPr b="1" sz="1600">
              <a:solidFill>
                <a:srgbClr val="4A8EF2"/>
              </a:solidFill>
              <a:latin typeface="Franklin Gothic Medium"/>
              <a:ea typeface="Franklin Gothic Medium"/>
              <a:cs typeface="Franklin Gothic Medium"/>
              <a:sym typeface="Franklin Gothic Medium"/>
            </a:endParaRPr>
          </a:p>
          <a:p>
            <a:pPr lvl="0" marL="342900" indent="-342900">
              <a:buClr>
                <a:srgbClr val="629DD1"/>
              </a:buClr>
              <a:buSzPct val="100000"/>
              <a:buFont typeface="Helvetica"/>
              <a:buAutoNum type="alphaUcParenR" startAt="1"/>
              <a:defRPr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4A8EF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The phone is used by 2 or 3 people and they chip in to pay for the phone.</a:t>
            </a:r>
          </a:p>
        </p:txBody>
      </p:sp>
      <p:pic>
        <p:nvPicPr>
          <p:cNvPr id="185" name="image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174" y="274483"/>
            <a:ext cx="6588443" cy="3602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457198" y="914400"/>
            <a:ext cx="6508379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629DD1"/>
                </a:solidFill>
              </a:rPr>
              <a:t>StreetConnect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xfrm>
            <a:off x="531812" y="2254250"/>
            <a:ext cx="3687764" cy="306705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Service providers and users need to register </a:t>
            </a:r>
            <a:endParaRPr>
              <a:solidFill>
                <a:srgbClr val="242852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Users can select categories</a:t>
            </a:r>
            <a:endParaRPr>
              <a:solidFill>
                <a:srgbClr val="242852"/>
              </a:solidFill>
            </a:endParaRPr>
          </a:p>
          <a:p>
            <a:pPr lvl="1" marL="457200" indent="-228600">
              <a:lnSpc>
                <a:spcPct val="80000"/>
              </a:lnSpc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Food</a:t>
            </a:r>
            <a:endParaRPr sz="1600">
              <a:solidFill>
                <a:srgbClr val="242852"/>
              </a:solidFill>
            </a:endParaRPr>
          </a:p>
          <a:p>
            <a:pPr lvl="1" marL="457200" indent="-228600">
              <a:lnSpc>
                <a:spcPct val="80000"/>
              </a:lnSpc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Shelter</a:t>
            </a:r>
            <a:endParaRPr sz="1600">
              <a:solidFill>
                <a:srgbClr val="242852"/>
              </a:solidFill>
            </a:endParaRPr>
          </a:p>
          <a:p>
            <a:pPr lvl="1" marL="457200" indent="-228600">
              <a:lnSpc>
                <a:spcPct val="80000"/>
              </a:lnSpc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Jobs</a:t>
            </a:r>
            <a:endParaRPr sz="1600">
              <a:solidFill>
                <a:srgbClr val="242852"/>
              </a:solidFill>
            </a:endParaRPr>
          </a:p>
          <a:p>
            <a:pPr lvl="1" marL="457200" indent="-228600">
              <a:lnSpc>
                <a:spcPct val="80000"/>
              </a:lnSpc>
              <a:spcBef>
                <a:spcPts val="600"/>
              </a:spcBef>
              <a:buClr>
                <a:srgbClr val="234F77"/>
              </a:buClr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2852"/>
                </a:solidFill>
              </a:rPr>
              <a:t>Etc.</a:t>
            </a:r>
            <a:endParaRPr sz="1600">
              <a:solidFill>
                <a:srgbClr val="242852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242852"/>
                </a:solidFill>
              </a:rPr>
              <a:t>Users can limit number of test messages</a:t>
            </a:r>
          </a:p>
        </p:txBody>
      </p:sp>
      <p:sp>
        <p:nvSpPr>
          <p:cNvPr id="189" name="Shape 189"/>
          <p:cNvSpPr/>
          <p:nvPr/>
        </p:nvSpPr>
        <p:spPr>
          <a:xfrm>
            <a:off x="4873625" y="6509179"/>
            <a:ext cx="291465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SCHOOL OF ENGINEERING</a:t>
            </a:r>
          </a:p>
        </p:txBody>
      </p:sp>
      <p:pic>
        <p:nvPicPr>
          <p:cNvPr id="190" name="image67.png"/>
          <p:cNvPicPr/>
          <p:nvPr/>
        </p:nvPicPr>
        <p:blipFill>
          <a:blip r:embed="rId2">
            <a:extLst/>
          </a:blip>
          <a:srcRect l="18710" t="7021" r="32730" b="16986"/>
          <a:stretch>
            <a:fillRect/>
          </a:stretch>
        </p:blipFill>
        <p:spPr>
          <a:xfrm>
            <a:off x="4479924" y="2794000"/>
            <a:ext cx="2306640" cy="2028825"/>
          </a:xfrm>
          <a:prstGeom prst="rect">
            <a:avLst/>
          </a:prstGeom>
          <a:ln w="63500">
            <a:solidFill>
              <a:srgbClr val="92D050"/>
            </a:solidFill>
            <a:miter/>
          </a:ln>
        </p:spPr>
      </p:pic>
      <p:pic>
        <p:nvPicPr>
          <p:cNvPr id="191" name="image68.png"/>
          <p:cNvPicPr/>
          <p:nvPr/>
        </p:nvPicPr>
        <p:blipFill>
          <a:blip r:embed="rId3">
            <a:extLst/>
          </a:blip>
          <a:srcRect l="21373" t="11607" r="54076" b="6235"/>
          <a:stretch>
            <a:fillRect/>
          </a:stretch>
        </p:blipFill>
        <p:spPr>
          <a:xfrm rot="10800000">
            <a:off x="7539038" y="3482975"/>
            <a:ext cx="395288" cy="992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68.png"/>
          <p:cNvPicPr/>
          <p:nvPr/>
        </p:nvPicPr>
        <p:blipFill>
          <a:blip r:embed="rId3">
            <a:extLst/>
          </a:blip>
          <a:srcRect l="21373" t="11607" r="54076" b="6235"/>
          <a:stretch>
            <a:fillRect/>
          </a:stretch>
        </p:blipFill>
        <p:spPr>
          <a:xfrm rot="10800000">
            <a:off x="7851775" y="2159000"/>
            <a:ext cx="395289" cy="99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69.png"/>
          <p:cNvPicPr/>
          <p:nvPr/>
        </p:nvPicPr>
        <p:blipFill>
          <a:blip r:embed="rId4">
            <a:extLst/>
          </a:blip>
          <a:srcRect l="54366" t="1378" r="13348" b="0"/>
          <a:stretch>
            <a:fillRect/>
          </a:stretch>
        </p:blipFill>
        <p:spPr>
          <a:xfrm rot="10800000">
            <a:off x="7948613" y="4679971"/>
            <a:ext cx="458788" cy="1046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 flipV="1">
            <a:off x="6997699" y="2690813"/>
            <a:ext cx="703264" cy="446088"/>
          </a:xfrm>
          <a:prstGeom prst="line">
            <a:avLst/>
          </a:prstGeom>
          <a:ln>
            <a:solidFill>
              <a:srgbClr val="5D9ACF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6946900" y="4622799"/>
            <a:ext cx="893764" cy="508002"/>
          </a:xfrm>
          <a:prstGeom prst="line">
            <a:avLst/>
          </a:prstGeom>
          <a:ln>
            <a:solidFill>
              <a:srgbClr val="5D9ACF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6" name="Shape 196"/>
          <p:cNvSpPr/>
          <p:nvPr/>
        </p:nvSpPr>
        <p:spPr>
          <a:xfrm flipV="1">
            <a:off x="6938963" y="3727450"/>
            <a:ext cx="495301" cy="55564"/>
          </a:xfrm>
          <a:prstGeom prst="line">
            <a:avLst/>
          </a:prstGeom>
          <a:ln>
            <a:solidFill>
              <a:srgbClr val="5D9ACF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97" name="image1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6339" y="498883"/>
            <a:ext cx="956216" cy="114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596900" y="660400"/>
            <a:ext cx="6732588" cy="4826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40079">
              <a:defRPr sz="252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20">
                <a:solidFill>
                  <a:srgbClr val="629DD1"/>
                </a:solidFill>
              </a:rPr>
              <a:t>Youth StreetConnect</a:t>
            </a:r>
          </a:p>
        </p:txBody>
      </p:sp>
      <p:pic>
        <p:nvPicPr>
          <p:cNvPr id="200" name="image7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1581682"/>
            <a:ext cx="5332167" cy="4142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6341211" y="2723558"/>
            <a:ext cx="2638445" cy="20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t>App enable users to find important resources.</a:t>
            </a:r>
          </a:p>
          <a:p>
            <a:pPr lvl="0" algn="ctr"/>
          </a:p>
          <a:p>
            <a:pPr lvl="0" algn="ctr"/>
            <a:r>
              <a:t>Registration enables health providers to send reminders and important information.</a:t>
            </a:r>
          </a:p>
        </p:txBody>
      </p:sp>
      <p:pic>
        <p:nvPicPr>
          <p:cNvPr id="202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6339" y="498883"/>
            <a:ext cx="956216" cy="114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r"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29DD1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29DD1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29DD1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29DD1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